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</p:sldMasterIdLst>
  <p:notesMasterIdLst>
    <p:notesMasterId r:id="rId27"/>
  </p:notesMasterIdLst>
  <p:sldIdLst>
    <p:sldId id="256" r:id="rId2"/>
    <p:sldId id="352" r:id="rId3"/>
    <p:sldId id="376" r:id="rId4"/>
    <p:sldId id="364" r:id="rId5"/>
    <p:sldId id="351" r:id="rId6"/>
    <p:sldId id="365" r:id="rId7"/>
    <p:sldId id="357" r:id="rId8"/>
    <p:sldId id="361" r:id="rId9"/>
    <p:sldId id="360" r:id="rId10"/>
    <p:sldId id="363" r:id="rId11"/>
    <p:sldId id="354" r:id="rId12"/>
    <p:sldId id="366" r:id="rId13"/>
    <p:sldId id="368" r:id="rId14"/>
    <p:sldId id="369" r:id="rId15"/>
    <p:sldId id="371" r:id="rId16"/>
    <p:sldId id="372" r:id="rId17"/>
    <p:sldId id="362" r:id="rId18"/>
    <p:sldId id="359" r:id="rId19"/>
    <p:sldId id="373" r:id="rId20"/>
    <p:sldId id="379" r:id="rId21"/>
    <p:sldId id="380" r:id="rId22"/>
    <p:sldId id="381" r:id="rId23"/>
    <p:sldId id="377" r:id="rId24"/>
    <p:sldId id="349" r:id="rId25"/>
    <p:sldId id="375" r:id="rId26"/>
  </p:sldIdLst>
  <p:sldSz cx="10058400" cy="77724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870D2CA-7BC2-45B0-9702-6F4A083FCF71}">
          <p14:sldIdLst>
            <p14:sldId id="256"/>
            <p14:sldId id="352"/>
            <p14:sldId id="376"/>
            <p14:sldId id="364"/>
            <p14:sldId id="351"/>
            <p14:sldId id="365"/>
            <p14:sldId id="357"/>
            <p14:sldId id="361"/>
            <p14:sldId id="360"/>
            <p14:sldId id="363"/>
            <p14:sldId id="354"/>
            <p14:sldId id="366"/>
            <p14:sldId id="368"/>
            <p14:sldId id="369"/>
            <p14:sldId id="371"/>
            <p14:sldId id="372"/>
            <p14:sldId id="362"/>
            <p14:sldId id="359"/>
            <p14:sldId id="373"/>
            <p14:sldId id="379"/>
            <p14:sldId id="380"/>
            <p14:sldId id="381"/>
            <p14:sldId id="377"/>
            <p14:sldId id="349"/>
            <p14:sldId id="375"/>
          </p14:sldIdLst>
        </p14:section>
        <p14:section name="Untitled Section" id="{609F6968-9E5F-4930-9979-AA797B67B9B1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2" autoAdjust="0"/>
    <p:restoredTop sz="94660"/>
  </p:normalViewPr>
  <p:slideViewPr>
    <p:cSldViewPr snapToGrid="0">
      <p:cViewPr varScale="1">
        <p:scale>
          <a:sx n="87" d="100"/>
          <a:sy n="87" d="100"/>
        </p:scale>
        <p:origin x="-294" y="-78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5DB7AC-B7ED-4260-A5CB-A98B6EDC53C6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EBB6FD-170F-4332-8B00-713AB3F9A23C}">
      <dgm:prSet phldrT="[Text]"/>
      <dgm:spPr>
        <a:xfrm>
          <a:off x="4823" y="446931"/>
          <a:ext cx="1441585" cy="864951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US">
              <a:solidFill>
                <a:sysClr val="window" lastClr="FFFFFF"/>
              </a:solidFill>
              <a:latin typeface="Arial"/>
              <a:ea typeface="+mn-ea"/>
              <a:cs typeface="+mn-cs"/>
            </a:rPr>
            <a:t>Determine Goals &amp; Objectives</a:t>
          </a:r>
        </a:p>
      </dgm:t>
    </dgm:pt>
    <dgm:pt modelId="{6801D62A-904C-49BE-ABC8-F7DDAE5C5E97}" type="parTrans" cxnId="{5AA0CF63-BF07-49B2-901E-B7731BE65534}">
      <dgm:prSet/>
      <dgm:spPr/>
      <dgm:t>
        <a:bodyPr/>
        <a:lstStyle/>
        <a:p>
          <a:pPr algn="ctr"/>
          <a:endParaRPr lang="en-US"/>
        </a:p>
      </dgm:t>
    </dgm:pt>
    <dgm:pt modelId="{347D47B6-D505-4122-BE2B-BE56D6A7EBAE}" type="sibTrans" cxnId="{5AA0CF63-BF07-49B2-901E-B7731BE65534}">
      <dgm:prSet/>
      <dgm:spPr>
        <a:xfrm>
          <a:off x="1573267" y="700650"/>
          <a:ext cx="305616" cy="357513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algn="ctr"/>
          <a:endParaRPr lang="en-US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C9D3E03D-609C-4B3B-A7B3-48AEC1066BA8}">
      <dgm:prSet phldrT="[Text]"/>
      <dgm:spPr>
        <a:xfrm>
          <a:off x="2023042" y="446931"/>
          <a:ext cx="1441585" cy="864951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US">
              <a:solidFill>
                <a:sysClr val="window" lastClr="FFFFFF"/>
              </a:solidFill>
              <a:latin typeface="Arial"/>
              <a:ea typeface="+mn-ea"/>
              <a:cs typeface="+mn-cs"/>
            </a:rPr>
            <a:t>Inventory of Assets</a:t>
          </a:r>
        </a:p>
      </dgm:t>
    </dgm:pt>
    <dgm:pt modelId="{374C613D-C3A9-4650-B995-C9D999566435}" type="parTrans" cxnId="{26EBC2ED-420B-48A3-8378-915D3E031C9D}">
      <dgm:prSet/>
      <dgm:spPr/>
      <dgm:t>
        <a:bodyPr/>
        <a:lstStyle/>
        <a:p>
          <a:pPr algn="ctr"/>
          <a:endParaRPr lang="en-US"/>
        </a:p>
      </dgm:t>
    </dgm:pt>
    <dgm:pt modelId="{A357F35F-5519-490F-9364-B2B4F4E378E1}" type="sibTrans" cxnId="{26EBC2ED-420B-48A3-8378-915D3E031C9D}">
      <dgm:prSet/>
      <dgm:spPr>
        <a:xfrm>
          <a:off x="3591487" y="700650"/>
          <a:ext cx="305616" cy="357513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algn="ctr"/>
          <a:endParaRPr lang="en-US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FF52E5BC-1762-4D9D-AFC1-191E5466D042}">
      <dgm:prSet phldrT="[Text]"/>
      <dgm:spPr>
        <a:xfrm>
          <a:off x="4041261" y="446931"/>
          <a:ext cx="1441585" cy="864951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US">
              <a:solidFill>
                <a:sysClr val="window" lastClr="FFFFFF"/>
              </a:solidFill>
              <a:latin typeface="Arial"/>
              <a:ea typeface="+mn-ea"/>
              <a:cs typeface="+mn-cs"/>
            </a:rPr>
            <a:t>System Review &amp; Assessment</a:t>
          </a:r>
        </a:p>
      </dgm:t>
    </dgm:pt>
    <dgm:pt modelId="{6911D694-AAAB-4C1D-9098-5BCE97484E0A}" type="parTrans" cxnId="{65C0D596-16E7-461A-A2E3-49E0700D9867}">
      <dgm:prSet/>
      <dgm:spPr/>
      <dgm:t>
        <a:bodyPr/>
        <a:lstStyle/>
        <a:p>
          <a:pPr algn="ctr"/>
          <a:endParaRPr lang="en-US"/>
        </a:p>
      </dgm:t>
    </dgm:pt>
    <dgm:pt modelId="{16F44EE9-ED27-4619-82AD-BFF49831A3D0}" type="sibTrans" cxnId="{65C0D596-16E7-461A-A2E3-49E0700D9867}">
      <dgm:prSet/>
      <dgm:spPr>
        <a:xfrm rot="5400000">
          <a:off x="4609246" y="1412793"/>
          <a:ext cx="305616" cy="357513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algn="ctr"/>
          <a:endParaRPr lang="en-US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DD8D1DF5-BF99-4AEC-81EE-CDFECC1D7FD2}">
      <dgm:prSet phldrT="[Text]"/>
      <dgm:spPr>
        <a:xfrm>
          <a:off x="4041261" y="1888517"/>
          <a:ext cx="1441585" cy="864951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US">
              <a:solidFill>
                <a:sysClr val="window" lastClr="FFFFFF"/>
              </a:solidFill>
              <a:latin typeface="Arial"/>
              <a:ea typeface="+mn-ea"/>
              <a:cs typeface="+mn-cs"/>
            </a:rPr>
            <a:t>AMP</a:t>
          </a:r>
        </a:p>
        <a:p>
          <a:pPr algn="ctr"/>
          <a:r>
            <a:rPr lang="en-US">
              <a:solidFill>
                <a:sysClr val="window" lastClr="FFFFFF"/>
              </a:solidFill>
              <a:latin typeface="Arial"/>
              <a:ea typeface="+mn-ea"/>
              <a:cs typeface="+mn-cs"/>
            </a:rPr>
            <a:t>Implementation</a:t>
          </a:r>
        </a:p>
      </dgm:t>
    </dgm:pt>
    <dgm:pt modelId="{00DC7DDB-27A8-4193-9F4A-BEAB62B3074C}" type="parTrans" cxnId="{CD3BB372-25AB-426F-8CB8-BA707434D58F}">
      <dgm:prSet/>
      <dgm:spPr/>
      <dgm:t>
        <a:bodyPr/>
        <a:lstStyle/>
        <a:p>
          <a:pPr algn="ctr"/>
          <a:endParaRPr lang="en-US"/>
        </a:p>
      </dgm:t>
    </dgm:pt>
    <dgm:pt modelId="{5B6E0CF5-67CF-48CA-8C6A-FDD986FED74B}" type="sibTrans" cxnId="{CD3BB372-25AB-426F-8CB8-BA707434D58F}">
      <dgm:prSet/>
      <dgm:spPr>
        <a:xfrm rot="10752209">
          <a:off x="3608771" y="2156145"/>
          <a:ext cx="305645" cy="357513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algn="ctr"/>
          <a:endParaRPr lang="en-US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75324F25-B8E6-4F8E-AE35-0A2EB72C200A}">
      <dgm:prSet phldrT="[Text]"/>
      <dgm:spPr>
        <a:xfrm>
          <a:off x="2023042" y="1916576"/>
          <a:ext cx="1441585" cy="864951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US">
              <a:solidFill>
                <a:sysClr val="window" lastClr="FFFFFF"/>
              </a:solidFill>
              <a:latin typeface="Arial"/>
              <a:ea typeface="+mn-ea"/>
              <a:cs typeface="+mn-cs"/>
            </a:rPr>
            <a:t>Quality Assurance</a:t>
          </a:r>
        </a:p>
      </dgm:t>
    </dgm:pt>
    <dgm:pt modelId="{617891DC-5F0B-497C-A5BA-870588D7F4D7}" type="parTrans" cxnId="{49B0FC7E-E916-4ACF-9758-10F2B0E16D37}">
      <dgm:prSet/>
      <dgm:spPr/>
      <dgm:t>
        <a:bodyPr/>
        <a:lstStyle/>
        <a:p>
          <a:pPr algn="ctr"/>
          <a:endParaRPr lang="en-US"/>
        </a:p>
      </dgm:t>
    </dgm:pt>
    <dgm:pt modelId="{5037CF47-1D8B-4B0C-9A34-DE169B39C6B9}" type="sibTrans" cxnId="{49B0FC7E-E916-4ACF-9758-10F2B0E16D37}">
      <dgm:prSet/>
      <dgm:spPr>
        <a:xfrm rot="10847791">
          <a:off x="1590552" y="2156385"/>
          <a:ext cx="305645" cy="357513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algn="ctr"/>
          <a:endParaRPr lang="en-US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03FC7580-F4C7-47CD-BF14-6F619311F9C5}">
      <dgm:prSet/>
      <dgm:spPr>
        <a:xfrm>
          <a:off x="4823" y="1888517"/>
          <a:ext cx="1441585" cy="864951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US">
              <a:solidFill>
                <a:sysClr val="window" lastClr="FFFFFF"/>
              </a:solidFill>
              <a:latin typeface="Arial"/>
              <a:ea typeface="+mn-ea"/>
              <a:cs typeface="+mn-cs"/>
            </a:rPr>
            <a:t>Proformance Feedback</a:t>
          </a:r>
        </a:p>
      </dgm:t>
    </dgm:pt>
    <dgm:pt modelId="{089384BA-46DA-410D-B273-CB446D9054A3}" type="parTrans" cxnId="{74F32131-D944-40D2-A0D6-23F0D95A2875}">
      <dgm:prSet/>
      <dgm:spPr/>
      <dgm:t>
        <a:bodyPr/>
        <a:lstStyle/>
        <a:p>
          <a:pPr algn="ctr"/>
          <a:endParaRPr lang="en-US"/>
        </a:p>
      </dgm:t>
    </dgm:pt>
    <dgm:pt modelId="{B4629F11-431E-4CB5-8763-227FA5F36BE2}" type="sibTrans" cxnId="{74F32131-D944-40D2-A0D6-23F0D95A2875}">
      <dgm:prSet/>
      <dgm:spPr/>
      <dgm:t>
        <a:bodyPr/>
        <a:lstStyle/>
        <a:p>
          <a:pPr algn="ctr"/>
          <a:endParaRPr lang="en-US"/>
        </a:p>
      </dgm:t>
    </dgm:pt>
    <dgm:pt modelId="{06380C36-A95B-4E48-B200-83CFF49F5817}" type="pres">
      <dgm:prSet presAssocID="{EF5DB7AC-B7ED-4260-A5CB-A98B6EDC53C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420373-81DA-4D8A-AC22-28A8832195B1}" type="pres">
      <dgm:prSet presAssocID="{30EBB6FD-170F-4332-8B00-713AB3F9A23C}" presName="node" presStyleLbl="node1" presStyleIdx="0" presStyleCnt="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BFF44C54-2319-4698-B938-6FA8B0D0D6EB}" type="pres">
      <dgm:prSet presAssocID="{347D47B6-D505-4122-BE2B-BE56D6A7EBAE}" presName="sibTrans" presStyleLbl="sibTrans2D1" presStyleIdx="0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173C94BD-3DC2-437B-B507-17420CD908F8}" type="pres">
      <dgm:prSet presAssocID="{347D47B6-D505-4122-BE2B-BE56D6A7EBAE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91F434F7-C2A9-4A60-890F-CEDA99AD1AC6}" type="pres">
      <dgm:prSet presAssocID="{C9D3E03D-609C-4B3B-A7B3-48AEC1066BA8}" presName="node" presStyleLbl="node1" presStyleIdx="1" presStyleCnt="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A95348C1-FC76-477D-B5ED-540B57FFE9CF}" type="pres">
      <dgm:prSet presAssocID="{A357F35F-5519-490F-9364-B2B4F4E378E1}" presName="sibTrans" presStyleLbl="sibTrans2D1" presStyleIdx="1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A7270DC8-B225-4C13-99B0-AD000467CA63}" type="pres">
      <dgm:prSet presAssocID="{A357F35F-5519-490F-9364-B2B4F4E378E1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827AEB56-A119-4D46-A0C0-F2E6DD8F885D}" type="pres">
      <dgm:prSet presAssocID="{FF52E5BC-1762-4D9D-AFC1-191E5466D042}" presName="node" presStyleLbl="node1" presStyleIdx="2" presStyleCnt="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9A65E67-6D17-42F4-AFEE-3156359C31E1}" type="pres">
      <dgm:prSet presAssocID="{16F44EE9-ED27-4619-82AD-BFF49831A3D0}" presName="sibTrans" presStyleLbl="sibTrans2D1" presStyleIdx="2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052264A8-D447-495B-BCED-9078E55992D9}" type="pres">
      <dgm:prSet presAssocID="{16F44EE9-ED27-4619-82AD-BFF49831A3D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23C8D65-C235-4BBB-AFAD-87DA851DEF71}" type="pres">
      <dgm:prSet presAssocID="{DD8D1DF5-BF99-4AEC-81EE-CDFECC1D7FD2}" presName="node" presStyleLbl="node1" presStyleIdx="3" presStyleCnt="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7527BB93-F91E-4335-8DBE-F5F882E9B7C3}" type="pres">
      <dgm:prSet presAssocID="{5B6E0CF5-67CF-48CA-8C6A-FDD986FED74B}" presName="sibTrans" presStyleLbl="sibTrans2D1" presStyleIdx="3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B7379A8E-E25F-4BFA-A69C-DF33D19706F0}" type="pres">
      <dgm:prSet presAssocID="{5B6E0CF5-67CF-48CA-8C6A-FDD986FED74B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B25DF3AA-F8D7-409D-BCBD-4BB12CD52284}" type="pres">
      <dgm:prSet presAssocID="{75324F25-B8E6-4F8E-AE35-0A2EB72C200A}" presName="node" presStyleLbl="node1" presStyleIdx="4" presStyleCnt="6" custLinFactNeighborY="324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8D515C7F-F58C-4C84-B348-91F80CE633C4}" type="pres">
      <dgm:prSet presAssocID="{5037CF47-1D8B-4B0C-9A34-DE169B39C6B9}" presName="sibTrans" presStyleLbl="sibTrans2D1" presStyleIdx="4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58DC6385-3038-4A9B-8D0D-F1A88353A9EB}" type="pres">
      <dgm:prSet presAssocID="{5037CF47-1D8B-4B0C-9A34-DE169B39C6B9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ED65E023-F8C9-4B50-8E26-054202477A5D}" type="pres">
      <dgm:prSet presAssocID="{03FC7580-F4C7-47CD-BF14-6F619311F9C5}" presName="node" presStyleLbl="node1" presStyleIdx="5" presStyleCnt="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</dgm:ptLst>
  <dgm:cxnLst>
    <dgm:cxn modelId="{DC53D88E-F236-4E32-84B8-8B5B11BB48CE}" type="presOf" srcId="{EF5DB7AC-B7ED-4260-A5CB-A98B6EDC53C6}" destId="{06380C36-A95B-4E48-B200-83CFF49F5817}" srcOrd="0" destOrd="0" presId="urn:microsoft.com/office/officeart/2005/8/layout/process5"/>
    <dgm:cxn modelId="{5AA0CF63-BF07-49B2-901E-B7731BE65534}" srcId="{EF5DB7AC-B7ED-4260-A5CB-A98B6EDC53C6}" destId="{30EBB6FD-170F-4332-8B00-713AB3F9A23C}" srcOrd="0" destOrd="0" parTransId="{6801D62A-904C-49BE-ABC8-F7DDAE5C5E97}" sibTransId="{347D47B6-D505-4122-BE2B-BE56D6A7EBAE}"/>
    <dgm:cxn modelId="{8BC83667-9F01-43E5-A8D6-D382F350350A}" type="presOf" srcId="{5037CF47-1D8B-4B0C-9A34-DE169B39C6B9}" destId="{58DC6385-3038-4A9B-8D0D-F1A88353A9EB}" srcOrd="1" destOrd="0" presId="urn:microsoft.com/office/officeart/2005/8/layout/process5"/>
    <dgm:cxn modelId="{293A2F80-D184-4A72-80D0-A7FEDC091D18}" type="presOf" srcId="{347D47B6-D505-4122-BE2B-BE56D6A7EBAE}" destId="{BFF44C54-2319-4698-B938-6FA8B0D0D6EB}" srcOrd="0" destOrd="0" presId="urn:microsoft.com/office/officeart/2005/8/layout/process5"/>
    <dgm:cxn modelId="{FF047DD9-89EE-4B7D-991E-5A80AF5CA26E}" type="presOf" srcId="{FF52E5BC-1762-4D9D-AFC1-191E5466D042}" destId="{827AEB56-A119-4D46-A0C0-F2E6DD8F885D}" srcOrd="0" destOrd="0" presId="urn:microsoft.com/office/officeart/2005/8/layout/process5"/>
    <dgm:cxn modelId="{0F917669-B18F-4E73-8CF6-6B3B13596716}" type="presOf" srcId="{30EBB6FD-170F-4332-8B00-713AB3F9A23C}" destId="{0A420373-81DA-4D8A-AC22-28A8832195B1}" srcOrd="0" destOrd="0" presId="urn:microsoft.com/office/officeart/2005/8/layout/process5"/>
    <dgm:cxn modelId="{4E300D34-3A9B-433D-B686-2EA9565F2065}" type="presOf" srcId="{347D47B6-D505-4122-BE2B-BE56D6A7EBAE}" destId="{173C94BD-3DC2-437B-B507-17420CD908F8}" srcOrd="1" destOrd="0" presId="urn:microsoft.com/office/officeart/2005/8/layout/process5"/>
    <dgm:cxn modelId="{0E29E44F-EC98-4C55-8AF5-7813D26906DF}" type="presOf" srcId="{16F44EE9-ED27-4619-82AD-BFF49831A3D0}" destId="{99A65E67-6D17-42F4-AFEE-3156359C31E1}" srcOrd="0" destOrd="0" presId="urn:microsoft.com/office/officeart/2005/8/layout/process5"/>
    <dgm:cxn modelId="{AD8DA28D-00AC-40E2-A9A0-05EB9C12BFA9}" type="presOf" srcId="{DD8D1DF5-BF99-4AEC-81EE-CDFECC1D7FD2}" destId="{D23C8D65-C235-4BBB-AFAD-87DA851DEF71}" srcOrd="0" destOrd="0" presId="urn:microsoft.com/office/officeart/2005/8/layout/process5"/>
    <dgm:cxn modelId="{D3C14288-F566-4B0B-A5CA-50198B894786}" type="presOf" srcId="{03FC7580-F4C7-47CD-BF14-6F619311F9C5}" destId="{ED65E023-F8C9-4B50-8E26-054202477A5D}" srcOrd="0" destOrd="0" presId="urn:microsoft.com/office/officeart/2005/8/layout/process5"/>
    <dgm:cxn modelId="{89B43464-6B30-4B10-812E-A7785E9A96C7}" type="presOf" srcId="{A357F35F-5519-490F-9364-B2B4F4E378E1}" destId="{A7270DC8-B225-4C13-99B0-AD000467CA63}" srcOrd="1" destOrd="0" presId="urn:microsoft.com/office/officeart/2005/8/layout/process5"/>
    <dgm:cxn modelId="{49B0FC7E-E916-4ACF-9758-10F2B0E16D37}" srcId="{EF5DB7AC-B7ED-4260-A5CB-A98B6EDC53C6}" destId="{75324F25-B8E6-4F8E-AE35-0A2EB72C200A}" srcOrd="4" destOrd="0" parTransId="{617891DC-5F0B-497C-A5BA-870588D7F4D7}" sibTransId="{5037CF47-1D8B-4B0C-9A34-DE169B39C6B9}"/>
    <dgm:cxn modelId="{8A002E4E-F867-4E07-9083-0656A57F4354}" type="presOf" srcId="{C9D3E03D-609C-4B3B-A7B3-48AEC1066BA8}" destId="{91F434F7-C2A9-4A60-890F-CEDA99AD1AC6}" srcOrd="0" destOrd="0" presId="urn:microsoft.com/office/officeart/2005/8/layout/process5"/>
    <dgm:cxn modelId="{366D2D33-E3A3-4504-A2B6-0AE34068FA64}" type="presOf" srcId="{5037CF47-1D8B-4B0C-9A34-DE169B39C6B9}" destId="{8D515C7F-F58C-4C84-B348-91F80CE633C4}" srcOrd="0" destOrd="0" presId="urn:microsoft.com/office/officeart/2005/8/layout/process5"/>
    <dgm:cxn modelId="{74F32131-D944-40D2-A0D6-23F0D95A2875}" srcId="{EF5DB7AC-B7ED-4260-A5CB-A98B6EDC53C6}" destId="{03FC7580-F4C7-47CD-BF14-6F619311F9C5}" srcOrd="5" destOrd="0" parTransId="{089384BA-46DA-410D-B273-CB446D9054A3}" sibTransId="{B4629F11-431E-4CB5-8763-227FA5F36BE2}"/>
    <dgm:cxn modelId="{65C0D596-16E7-461A-A2E3-49E0700D9867}" srcId="{EF5DB7AC-B7ED-4260-A5CB-A98B6EDC53C6}" destId="{FF52E5BC-1762-4D9D-AFC1-191E5466D042}" srcOrd="2" destOrd="0" parTransId="{6911D694-AAAB-4C1D-9098-5BCE97484E0A}" sibTransId="{16F44EE9-ED27-4619-82AD-BFF49831A3D0}"/>
    <dgm:cxn modelId="{07A75E04-9E26-4236-9359-53978B60EF4B}" type="presOf" srcId="{16F44EE9-ED27-4619-82AD-BFF49831A3D0}" destId="{052264A8-D447-495B-BCED-9078E55992D9}" srcOrd="1" destOrd="0" presId="urn:microsoft.com/office/officeart/2005/8/layout/process5"/>
    <dgm:cxn modelId="{47572B06-6389-4943-B83C-3AACE55127EA}" type="presOf" srcId="{75324F25-B8E6-4F8E-AE35-0A2EB72C200A}" destId="{B25DF3AA-F8D7-409D-BCBD-4BB12CD52284}" srcOrd="0" destOrd="0" presId="urn:microsoft.com/office/officeart/2005/8/layout/process5"/>
    <dgm:cxn modelId="{26EBC2ED-420B-48A3-8378-915D3E031C9D}" srcId="{EF5DB7AC-B7ED-4260-A5CB-A98B6EDC53C6}" destId="{C9D3E03D-609C-4B3B-A7B3-48AEC1066BA8}" srcOrd="1" destOrd="0" parTransId="{374C613D-C3A9-4650-B995-C9D999566435}" sibTransId="{A357F35F-5519-490F-9364-B2B4F4E378E1}"/>
    <dgm:cxn modelId="{D0C08209-7DB5-4D3E-8AB9-581155A4017E}" type="presOf" srcId="{5B6E0CF5-67CF-48CA-8C6A-FDD986FED74B}" destId="{7527BB93-F91E-4335-8DBE-F5F882E9B7C3}" srcOrd="0" destOrd="0" presId="urn:microsoft.com/office/officeart/2005/8/layout/process5"/>
    <dgm:cxn modelId="{DCC449BE-C60A-4069-8905-EAD7818FF5B9}" type="presOf" srcId="{5B6E0CF5-67CF-48CA-8C6A-FDD986FED74B}" destId="{B7379A8E-E25F-4BFA-A69C-DF33D19706F0}" srcOrd="1" destOrd="0" presId="urn:microsoft.com/office/officeart/2005/8/layout/process5"/>
    <dgm:cxn modelId="{9BC60ACC-2D27-46A4-BB5E-E73EE6A50A84}" type="presOf" srcId="{A357F35F-5519-490F-9364-B2B4F4E378E1}" destId="{A95348C1-FC76-477D-B5ED-540B57FFE9CF}" srcOrd="0" destOrd="0" presId="urn:microsoft.com/office/officeart/2005/8/layout/process5"/>
    <dgm:cxn modelId="{CD3BB372-25AB-426F-8CB8-BA707434D58F}" srcId="{EF5DB7AC-B7ED-4260-A5CB-A98B6EDC53C6}" destId="{DD8D1DF5-BF99-4AEC-81EE-CDFECC1D7FD2}" srcOrd="3" destOrd="0" parTransId="{00DC7DDB-27A8-4193-9F4A-BEAB62B3074C}" sibTransId="{5B6E0CF5-67CF-48CA-8C6A-FDD986FED74B}"/>
    <dgm:cxn modelId="{C4B74175-9761-46E5-B532-A1D83F90F648}" type="presParOf" srcId="{06380C36-A95B-4E48-B200-83CFF49F5817}" destId="{0A420373-81DA-4D8A-AC22-28A8832195B1}" srcOrd="0" destOrd="0" presId="urn:microsoft.com/office/officeart/2005/8/layout/process5"/>
    <dgm:cxn modelId="{87F597AC-D83C-453A-B4BB-5EB44C33782F}" type="presParOf" srcId="{06380C36-A95B-4E48-B200-83CFF49F5817}" destId="{BFF44C54-2319-4698-B938-6FA8B0D0D6EB}" srcOrd="1" destOrd="0" presId="urn:microsoft.com/office/officeart/2005/8/layout/process5"/>
    <dgm:cxn modelId="{C1771D90-4965-4CCB-AF11-838E34117CE6}" type="presParOf" srcId="{BFF44C54-2319-4698-B938-6FA8B0D0D6EB}" destId="{173C94BD-3DC2-437B-B507-17420CD908F8}" srcOrd="0" destOrd="0" presId="urn:microsoft.com/office/officeart/2005/8/layout/process5"/>
    <dgm:cxn modelId="{FCF09392-1A2F-4851-A8DB-3EA8808A0C1C}" type="presParOf" srcId="{06380C36-A95B-4E48-B200-83CFF49F5817}" destId="{91F434F7-C2A9-4A60-890F-CEDA99AD1AC6}" srcOrd="2" destOrd="0" presId="urn:microsoft.com/office/officeart/2005/8/layout/process5"/>
    <dgm:cxn modelId="{84C4C83D-5D9A-49DF-BD7A-26E82BAFE5E1}" type="presParOf" srcId="{06380C36-A95B-4E48-B200-83CFF49F5817}" destId="{A95348C1-FC76-477D-B5ED-540B57FFE9CF}" srcOrd="3" destOrd="0" presId="urn:microsoft.com/office/officeart/2005/8/layout/process5"/>
    <dgm:cxn modelId="{32A83C73-D6DF-48DA-AC66-37A3A2F9B2B7}" type="presParOf" srcId="{A95348C1-FC76-477D-B5ED-540B57FFE9CF}" destId="{A7270DC8-B225-4C13-99B0-AD000467CA63}" srcOrd="0" destOrd="0" presId="urn:microsoft.com/office/officeart/2005/8/layout/process5"/>
    <dgm:cxn modelId="{C01C7135-F7C3-426C-ADD5-6B5E051CDA8D}" type="presParOf" srcId="{06380C36-A95B-4E48-B200-83CFF49F5817}" destId="{827AEB56-A119-4D46-A0C0-F2E6DD8F885D}" srcOrd="4" destOrd="0" presId="urn:microsoft.com/office/officeart/2005/8/layout/process5"/>
    <dgm:cxn modelId="{05D95F8A-6297-4D97-AC5C-CC59BC673B36}" type="presParOf" srcId="{06380C36-A95B-4E48-B200-83CFF49F5817}" destId="{99A65E67-6D17-42F4-AFEE-3156359C31E1}" srcOrd="5" destOrd="0" presId="urn:microsoft.com/office/officeart/2005/8/layout/process5"/>
    <dgm:cxn modelId="{9C73966E-633A-4F01-B5E9-2FA1E704D3ED}" type="presParOf" srcId="{99A65E67-6D17-42F4-AFEE-3156359C31E1}" destId="{052264A8-D447-495B-BCED-9078E55992D9}" srcOrd="0" destOrd="0" presId="urn:microsoft.com/office/officeart/2005/8/layout/process5"/>
    <dgm:cxn modelId="{735C327F-7106-4EEC-90E2-982096DEFD79}" type="presParOf" srcId="{06380C36-A95B-4E48-B200-83CFF49F5817}" destId="{D23C8D65-C235-4BBB-AFAD-87DA851DEF71}" srcOrd="6" destOrd="0" presId="urn:microsoft.com/office/officeart/2005/8/layout/process5"/>
    <dgm:cxn modelId="{300A2B17-E2BC-410E-9C3F-19C01D66B8F8}" type="presParOf" srcId="{06380C36-A95B-4E48-B200-83CFF49F5817}" destId="{7527BB93-F91E-4335-8DBE-F5F882E9B7C3}" srcOrd="7" destOrd="0" presId="urn:microsoft.com/office/officeart/2005/8/layout/process5"/>
    <dgm:cxn modelId="{2A5E4809-57A7-48FD-BC13-8BD43C2FEDE3}" type="presParOf" srcId="{7527BB93-F91E-4335-8DBE-F5F882E9B7C3}" destId="{B7379A8E-E25F-4BFA-A69C-DF33D19706F0}" srcOrd="0" destOrd="0" presId="urn:microsoft.com/office/officeart/2005/8/layout/process5"/>
    <dgm:cxn modelId="{4AFB5D9B-EAC2-4EB2-9879-992C3CFBEC2F}" type="presParOf" srcId="{06380C36-A95B-4E48-B200-83CFF49F5817}" destId="{B25DF3AA-F8D7-409D-BCBD-4BB12CD52284}" srcOrd="8" destOrd="0" presId="urn:microsoft.com/office/officeart/2005/8/layout/process5"/>
    <dgm:cxn modelId="{E4511CDE-0E56-4DCD-B3EA-3879A9A5D8F8}" type="presParOf" srcId="{06380C36-A95B-4E48-B200-83CFF49F5817}" destId="{8D515C7F-F58C-4C84-B348-91F80CE633C4}" srcOrd="9" destOrd="0" presId="urn:microsoft.com/office/officeart/2005/8/layout/process5"/>
    <dgm:cxn modelId="{544E4C8D-98F1-46E8-B87D-971AE07A86E4}" type="presParOf" srcId="{8D515C7F-F58C-4C84-B348-91F80CE633C4}" destId="{58DC6385-3038-4A9B-8D0D-F1A88353A9EB}" srcOrd="0" destOrd="0" presId="urn:microsoft.com/office/officeart/2005/8/layout/process5"/>
    <dgm:cxn modelId="{7695E983-DBB1-479D-932C-3DE395B8C510}" type="presParOf" srcId="{06380C36-A95B-4E48-B200-83CFF49F5817}" destId="{ED65E023-F8C9-4B50-8E26-054202477A5D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20373-81DA-4D8A-AC22-28A8832195B1}">
      <dsp:nvSpPr>
        <dsp:cNvPr id="0" name=""/>
        <dsp:cNvSpPr/>
      </dsp:nvSpPr>
      <dsp:spPr>
        <a:xfrm>
          <a:off x="6783" y="818921"/>
          <a:ext cx="2027523" cy="121651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>
              <a:solidFill>
                <a:sysClr val="window" lastClr="FFFFFF"/>
              </a:solidFill>
              <a:latin typeface="Arial"/>
              <a:ea typeface="+mn-ea"/>
              <a:cs typeface="+mn-cs"/>
            </a:rPr>
            <a:t>Determine Goals &amp; Objectives</a:t>
          </a:r>
        </a:p>
      </dsp:txBody>
      <dsp:txXfrm>
        <a:off x="42413" y="854551"/>
        <a:ext cx="1956263" cy="1145254"/>
      </dsp:txXfrm>
    </dsp:sp>
    <dsp:sp modelId="{BFF44C54-2319-4698-B938-6FA8B0D0D6EB}">
      <dsp:nvSpPr>
        <dsp:cNvPr id="0" name=""/>
        <dsp:cNvSpPr/>
      </dsp:nvSpPr>
      <dsp:spPr>
        <a:xfrm>
          <a:off x="2212728" y="1175765"/>
          <a:ext cx="429834" cy="502825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2212728" y="1276330"/>
        <a:ext cx="300884" cy="301695"/>
      </dsp:txXfrm>
    </dsp:sp>
    <dsp:sp modelId="{91F434F7-C2A9-4A60-890F-CEDA99AD1AC6}">
      <dsp:nvSpPr>
        <dsp:cNvPr id="0" name=""/>
        <dsp:cNvSpPr/>
      </dsp:nvSpPr>
      <dsp:spPr>
        <a:xfrm>
          <a:off x="2845316" y="818921"/>
          <a:ext cx="2027523" cy="121651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>
              <a:solidFill>
                <a:sysClr val="window" lastClr="FFFFFF"/>
              </a:solidFill>
              <a:latin typeface="Arial"/>
              <a:ea typeface="+mn-ea"/>
              <a:cs typeface="+mn-cs"/>
            </a:rPr>
            <a:t>Inventory of Assets</a:t>
          </a:r>
        </a:p>
      </dsp:txBody>
      <dsp:txXfrm>
        <a:off x="2880946" y="854551"/>
        <a:ext cx="1956263" cy="1145254"/>
      </dsp:txXfrm>
    </dsp:sp>
    <dsp:sp modelId="{A95348C1-FC76-477D-B5ED-540B57FFE9CF}">
      <dsp:nvSpPr>
        <dsp:cNvPr id="0" name=""/>
        <dsp:cNvSpPr/>
      </dsp:nvSpPr>
      <dsp:spPr>
        <a:xfrm>
          <a:off x="5051261" y="1175765"/>
          <a:ext cx="429834" cy="502825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5051261" y="1276330"/>
        <a:ext cx="300884" cy="301695"/>
      </dsp:txXfrm>
    </dsp:sp>
    <dsp:sp modelId="{827AEB56-A119-4D46-A0C0-F2E6DD8F885D}">
      <dsp:nvSpPr>
        <dsp:cNvPr id="0" name=""/>
        <dsp:cNvSpPr/>
      </dsp:nvSpPr>
      <dsp:spPr>
        <a:xfrm>
          <a:off x="5683849" y="818921"/>
          <a:ext cx="2027523" cy="121651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System Review &amp; Assessment</a:t>
          </a:r>
        </a:p>
      </dsp:txBody>
      <dsp:txXfrm>
        <a:off x="5719479" y="854551"/>
        <a:ext cx="1956263" cy="1145254"/>
      </dsp:txXfrm>
    </dsp:sp>
    <dsp:sp modelId="{99A65E67-6D17-42F4-AFEE-3156359C31E1}">
      <dsp:nvSpPr>
        <dsp:cNvPr id="0" name=""/>
        <dsp:cNvSpPr/>
      </dsp:nvSpPr>
      <dsp:spPr>
        <a:xfrm rot="5400000">
          <a:off x="6482693" y="2177361"/>
          <a:ext cx="429834" cy="502825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 rot="-5400000">
        <a:off x="6546763" y="2213856"/>
        <a:ext cx="301695" cy="300884"/>
      </dsp:txXfrm>
    </dsp:sp>
    <dsp:sp modelId="{D23C8D65-C235-4BBB-AFAD-87DA851DEF71}">
      <dsp:nvSpPr>
        <dsp:cNvPr id="0" name=""/>
        <dsp:cNvSpPr/>
      </dsp:nvSpPr>
      <dsp:spPr>
        <a:xfrm>
          <a:off x="5683849" y="2846444"/>
          <a:ext cx="2027523" cy="121651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AMP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>
              <a:solidFill>
                <a:sysClr val="window" lastClr="FFFFFF"/>
              </a:solidFill>
              <a:latin typeface="Arial"/>
              <a:ea typeface="+mn-ea"/>
              <a:cs typeface="+mn-cs"/>
            </a:rPr>
            <a:t>Implementation</a:t>
          </a:r>
        </a:p>
      </dsp:txBody>
      <dsp:txXfrm>
        <a:off x="5719479" y="2882074"/>
        <a:ext cx="1956263" cy="1145254"/>
      </dsp:txXfrm>
    </dsp:sp>
    <dsp:sp modelId="{7527BB93-F91E-4335-8DBE-F5F882E9B7C3}">
      <dsp:nvSpPr>
        <dsp:cNvPr id="0" name=""/>
        <dsp:cNvSpPr/>
      </dsp:nvSpPr>
      <dsp:spPr>
        <a:xfrm rot="10752209">
          <a:off x="5075571" y="3222851"/>
          <a:ext cx="429876" cy="502825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 rot="10800000">
        <a:off x="5204528" y="3322520"/>
        <a:ext cx="300913" cy="301695"/>
      </dsp:txXfrm>
    </dsp:sp>
    <dsp:sp modelId="{B25DF3AA-F8D7-409D-BCBD-4BB12CD52284}">
      <dsp:nvSpPr>
        <dsp:cNvPr id="0" name=""/>
        <dsp:cNvSpPr/>
      </dsp:nvSpPr>
      <dsp:spPr>
        <a:xfrm>
          <a:off x="2845316" y="2885908"/>
          <a:ext cx="2027523" cy="121651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>
              <a:solidFill>
                <a:sysClr val="window" lastClr="FFFFFF"/>
              </a:solidFill>
              <a:latin typeface="Arial"/>
              <a:ea typeface="+mn-ea"/>
              <a:cs typeface="+mn-cs"/>
            </a:rPr>
            <a:t>Quality Assurance</a:t>
          </a:r>
        </a:p>
      </dsp:txBody>
      <dsp:txXfrm>
        <a:off x="2880946" y="2921538"/>
        <a:ext cx="1956263" cy="1145254"/>
      </dsp:txXfrm>
    </dsp:sp>
    <dsp:sp modelId="{8D515C7F-F58C-4C84-B348-91F80CE633C4}">
      <dsp:nvSpPr>
        <dsp:cNvPr id="0" name=""/>
        <dsp:cNvSpPr/>
      </dsp:nvSpPr>
      <dsp:spPr>
        <a:xfrm rot="10847791">
          <a:off x="2237038" y="3223189"/>
          <a:ext cx="429876" cy="502825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 rot="10800000">
        <a:off x="2365995" y="3324650"/>
        <a:ext cx="300913" cy="301695"/>
      </dsp:txXfrm>
    </dsp:sp>
    <dsp:sp modelId="{ED65E023-F8C9-4B50-8E26-054202477A5D}">
      <dsp:nvSpPr>
        <dsp:cNvPr id="0" name=""/>
        <dsp:cNvSpPr/>
      </dsp:nvSpPr>
      <dsp:spPr>
        <a:xfrm>
          <a:off x="6783" y="2846444"/>
          <a:ext cx="2027523" cy="121651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Proformance Feedback</a:t>
          </a:r>
        </a:p>
      </dsp:txBody>
      <dsp:txXfrm>
        <a:off x="42413" y="2882074"/>
        <a:ext cx="1956263" cy="1145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700B0-D205-4F1A-9E9E-A6CEB7066E90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D297F-5265-4EDE-81A0-A6986D4CF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75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Collection system, is custom</a:t>
            </a:r>
            <a:r>
              <a:rPr lang="en-US" baseline="0" dirty="0" smtClean="0"/>
              <a:t> built for this, all data collection is done with </a:t>
            </a:r>
            <a:r>
              <a:rPr lang="en-US" baseline="0" dirty="0" err="1" smtClean="0"/>
              <a:t>RTK</a:t>
            </a:r>
            <a:r>
              <a:rPr lang="en-US" baseline="0" dirty="0" smtClean="0"/>
              <a:t> ( real-time Kinematic) GPS with sub-cm accuracy utilizing the </a:t>
            </a:r>
            <a:r>
              <a:rPr lang="en-US" baseline="0" dirty="0" err="1" smtClean="0"/>
              <a:t>FDOT</a:t>
            </a:r>
            <a:r>
              <a:rPr lang="en-US" baseline="0" dirty="0" smtClean="0"/>
              <a:t> Network Linked to completely interactive field data input is joelakner.com/test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5DD8E-D273-4B6B-9AD6-DB44FA5EAD1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4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BD984C-ECCF-4A4C-BA3D-A6E1E51237C6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34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86740" y="1554480"/>
            <a:ext cx="8636813" cy="2072640"/>
          </a:xfrm>
          <a:ln>
            <a:noFill/>
          </a:ln>
        </p:spPr>
        <p:txBody>
          <a:bodyPr vert="horz" tIns="0" rIns="2037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86740" y="3659007"/>
            <a:ext cx="8640166" cy="1986280"/>
          </a:xfrm>
        </p:spPr>
        <p:txBody>
          <a:bodyPr lIns="0" rIns="20376"/>
          <a:lstStyle>
            <a:lvl1pPr marL="0" marR="50941" indent="0" algn="r">
              <a:buNone/>
              <a:defRPr>
                <a:solidFill>
                  <a:schemeClr val="tx1"/>
                </a:solidFill>
              </a:defRPr>
            </a:lvl1pPr>
            <a:lvl2pPr marL="509412" indent="0" algn="ctr">
              <a:buNone/>
            </a:lvl2pPr>
            <a:lvl3pPr marL="1018824" indent="0" algn="ctr">
              <a:buNone/>
            </a:lvl3pPr>
            <a:lvl4pPr marL="1528237" indent="0" algn="ctr">
              <a:buNone/>
            </a:lvl4pPr>
            <a:lvl5pPr marL="2037649" indent="0" algn="ctr">
              <a:buNone/>
            </a:lvl5pPr>
            <a:lvl6pPr marL="2547061" indent="0" algn="ctr">
              <a:buNone/>
            </a:lvl6pPr>
            <a:lvl7pPr marL="3056473" indent="0" algn="ctr">
              <a:buNone/>
            </a:lvl7pPr>
            <a:lvl8pPr marL="3565886" indent="0" algn="ctr">
              <a:buNone/>
            </a:lvl8pPr>
            <a:lvl9pPr marL="4075298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8891-8195-4C2F-85DE-497078C4B9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7C1D9-A38F-45E7-8B73-2F1F02713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8891-8195-4C2F-85DE-497078C4B9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7C1D9-A38F-45E7-8B73-2F1F02713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1036322"/>
            <a:ext cx="2263140" cy="590666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1036322"/>
            <a:ext cx="6621780" cy="590666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8891-8195-4C2F-85DE-497078C4B9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7C1D9-A38F-45E7-8B73-2F1F02713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8891-8195-4C2F-85DE-497078C4B9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7C1D9-A38F-45E7-8B73-2F1F02713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387" y="1492301"/>
            <a:ext cx="8549640" cy="1544117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3387" y="3065286"/>
            <a:ext cx="8549640" cy="1711007"/>
          </a:xfrm>
        </p:spPr>
        <p:txBody>
          <a:bodyPr lIns="50941" rIns="50941" anchor="t"/>
          <a:lstStyle>
            <a:lvl1pPr marL="0" indent="0">
              <a:buNone/>
              <a:defRPr sz="2500">
                <a:solidFill>
                  <a:schemeClr val="tx1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8891-8195-4C2F-85DE-497078C4B9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7C1D9-A38F-45E7-8B73-2F1F02713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797966"/>
            <a:ext cx="9052560" cy="1295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176096"/>
            <a:ext cx="4442460" cy="5026152"/>
          </a:xfrm>
        </p:spPr>
        <p:txBody>
          <a:bodyPr/>
          <a:lstStyle>
            <a:lvl1pPr>
              <a:defRPr sz="29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2176096"/>
            <a:ext cx="4442460" cy="5026152"/>
          </a:xfrm>
        </p:spPr>
        <p:txBody>
          <a:bodyPr/>
          <a:lstStyle>
            <a:lvl1pPr>
              <a:defRPr sz="29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8891-8195-4C2F-85DE-497078C4B9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7C1D9-A38F-45E7-8B73-2F1F02713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797966"/>
            <a:ext cx="9052560" cy="1295400"/>
          </a:xfrm>
        </p:spPr>
        <p:txBody>
          <a:bodyPr tIns="50941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2102614"/>
            <a:ext cx="4444207" cy="747266"/>
          </a:xfrm>
        </p:spPr>
        <p:txBody>
          <a:bodyPr lIns="50941" tIns="0" rIns="50941" bIns="0" anchor="ctr">
            <a:noAutofit/>
          </a:bodyPr>
          <a:lstStyle>
            <a:lvl1pPr marL="0" indent="0">
              <a:buNone/>
              <a:defRPr sz="2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109528" y="2107725"/>
            <a:ext cx="4445953" cy="742155"/>
          </a:xfrm>
        </p:spPr>
        <p:txBody>
          <a:bodyPr lIns="50941" tIns="0" rIns="50941" bIns="0" anchor="ctr"/>
          <a:lstStyle>
            <a:lvl1pPr marL="0" indent="0">
              <a:buNone/>
              <a:defRPr sz="2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2920" y="2849880"/>
            <a:ext cx="4444207" cy="4358483"/>
          </a:xfrm>
        </p:spPr>
        <p:txBody>
          <a:bodyPr tIns="0"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849880"/>
            <a:ext cx="4445953" cy="4358483"/>
          </a:xfrm>
        </p:spPr>
        <p:txBody>
          <a:bodyPr tIns="0"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8891-8195-4C2F-85DE-497078C4B9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7C1D9-A38F-45E7-8B73-2F1F02713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797966"/>
            <a:ext cx="9136380" cy="1295400"/>
          </a:xfrm>
        </p:spPr>
        <p:txBody>
          <a:bodyPr vert="horz" tIns="5094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8891-8195-4C2F-85DE-497078C4B9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7C1D9-A38F-45E7-8B73-2F1F02713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8891-8195-4C2F-85DE-497078C4B9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7C1D9-A38F-45E7-8B73-2F1F02713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582932"/>
            <a:ext cx="3017520" cy="131699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54380" y="1899920"/>
            <a:ext cx="3017520" cy="5181600"/>
          </a:xfrm>
        </p:spPr>
        <p:txBody>
          <a:bodyPr lIns="20376" rIns="20376"/>
          <a:lstStyle>
            <a:lvl1pPr marL="0" indent="0" algn="l">
              <a:buNone/>
              <a:defRPr sz="1600"/>
            </a:lvl1pPr>
            <a:lvl2pPr indent="0" algn="l">
              <a:buNone/>
              <a:defRPr sz="1300"/>
            </a:lvl2pPr>
            <a:lvl3pPr indent="0" algn="l">
              <a:buNone/>
              <a:defRPr sz="11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32555" y="1899920"/>
            <a:ext cx="5622925" cy="5181600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700"/>
            </a:lvl3pPr>
            <a:lvl4pPr>
              <a:defRPr sz="22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8891-8195-4C2F-85DE-497078C4B9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7C1D9-A38F-45E7-8B73-2F1F02713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482328" y="1255821"/>
            <a:ext cx="5783580" cy="466344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804547" y="6074405"/>
            <a:ext cx="170993" cy="17617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1333929"/>
            <a:ext cx="2434133" cy="1793637"/>
          </a:xfrm>
        </p:spPr>
        <p:txBody>
          <a:bodyPr vert="horz" lIns="50941" tIns="50941" rIns="50941" bIns="50941" anchor="b"/>
          <a:lstStyle>
            <a:lvl1pPr algn="l">
              <a:buNone/>
              <a:defRPr sz="22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0560" y="3205956"/>
            <a:ext cx="2430780" cy="2469896"/>
          </a:xfrm>
        </p:spPr>
        <p:txBody>
          <a:bodyPr lIns="71318" rIns="50941" bIns="50941" anchor="t"/>
          <a:lstStyle>
            <a:lvl1pPr marL="0" indent="0" algn="l">
              <a:spcBef>
                <a:spcPts val="279"/>
              </a:spcBef>
              <a:buFontTx/>
              <a:buNone/>
              <a:defRPr sz="14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8891-8195-4C2F-85DE-497078C4B9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84920" y="7203864"/>
            <a:ext cx="670560" cy="413808"/>
          </a:xfrm>
        </p:spPr>
        <p:txBody>
          <a:bodyPr/>
          <a:lstStyle/>
          <a:p>
            <a:fld id="{1E57C1D9-A38F-45E7-8B73-2F1F02713A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834372" y="1359453"/>
            <a:ext cx="5079492" cy="4456176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6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478" y="6592147"/>
            <a:ext cx="10079355" cy="118025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82" tIns="50941" rIns="101882" bIns="5094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819650" y="7049136"/>
            <a:ext cx="5238750" cy="72326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82" tIns="50941" rIns="101882" bIns="5094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478" y="-8096"/>
            <a:ext cx="10079355" cy="118025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82" tIns="50941" rIns="101882" bIns="5094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819650" y="-8096"/>
            <a:ext cx="5238750" cy="72326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82" tIns="50941" rIns="101882" bIns="5094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502920" y="797966"/>
            <a:ext cx="9052560" cy="1295400"/>
          </a:xfrm>
          <a:prstGeom prst="rect">
            <a:avLst/>
          </a:prstGeom>
        </p:spPr>
        <p:txBody>
          <a:bodyPr vert="horz" lIns="0" tIns="50941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502920" y="2193544"/>
            <a:ext cx="9052560" cy="4974336"/>
          </a:xfrm>
          <a:prstGeom prst="rect">
            <a:avLst/>
          </a:prstGeom>
        </p:spPr>
        <p:txBody>
          <a:bodyPr vert="horz" lIns="101882" tIns="50941" rIns="101882" bIns="50941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5128891-8195-4C2F-85DE-497078C4B9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933700" y="7203864"/>
            <a:ext cx="3688080" cy="41380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717280" y="7203864"/>
            <a:ext cx="838200" cy="413808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E57C1D9-A38F-45E7-8B73-2F1F02713AE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0919" y="229396"/>
            <a:ext cx="10098603" cy="735787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rtl="0" eaLnBrk="1" latinLnBrk="0" hangingPunct="1">
        <a:spcBef>
          <a:spcPct val="0"/>
        </a:spcBef>
        <a:buNone/>
        <a:defRPr kumimoji="0" sz="56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05647" indent="-30564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3177" indent="-27508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indent="-27508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24472" indent="-23433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119" indent="-23433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935767" indent="-23433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531" indent="-20376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5179" indent="-203765" algn="l" rtl="0" eaLnBrk="1" latinLnBrk="0" hangingPunct="1">
        <a:spcBef>
          <a:spcPct val="20000"/>
        </a:spcBef>
        <a:buClr>
          <a:schemeClr val="tx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750826" indent="-20376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8484" y="1656703"/>
            <a:ext cx="7543800" cy="27059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Dania Beach</a:t>
            </a:r>
            <a:br>
              <a:rPr lang="en-US" dirty="0" smtClean="0"/>
            </a:br>
            <a:r>
              <a:rPr lang="en-US" dirty="0" smtClean="0"/>
              <a:t>Downtown Asset Management and Assessment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8484" y="5397043"/>
            <a:ext cx="7543800" cy="187653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800" dirty="0" smtClean="0">
                <a:latin typeface="+mj-lt"/>
              </a:rPr>
              <a:t>/</a:t>
            </a:r>
          </a:p>
          <a:p>
            <a:pPr algn="ctr"/>
            <a:endParaRPr lang="en-US" sz="2800" dirty="0" smtClean="0">
              <a:latin typeface="+mj-lt"/>
            </a:endParaRPr>
          </a:p>
          <a:p>
            <a:pPr algn="ctr"/>
            <a:endParaRPr lang="en-US" sz="2800" dirty="0">
              <a:latin typeface="+mj-lt"/>
            </a:endParaRPr>
          </a:p>
          <a:p>
            <a:pPr algn="ctr"/>
            <a:r>
              <a:rPr lang="en-US" sz="2800" dirty="0" smtClean="0">
                <a:latin typeface="+mj-lt"/>
              </a:rPr>
              <a:t>Project Team</a:t>
            </a:r>
            <a:endParaRPr lang="en-US" sz="2800" dirty="0"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83030" y="3944196"/>
            <a:ext cx="7543800" cy="11280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pic>
        <p:nvPicPr>
          <p:cNvPr id="5" name="Picture 4" descr="Dania Beach Logo NEW D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52" y="1405826"/>
            <a:ext cx="2497682" cy="2538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184" y="5869093"/>
            <a:ext cx="3200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science.fau.edu/biology/gawliklab/images/Global/FAU-marksol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776" y="5007381"/>
            <a:ext cx="1811215" cy="77932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396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03" y="-1658318"/>
            <a:ext cx="8408605" cy="10182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331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83" y="-974456"/>
            <a:ext cx="10058400" cy="7543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424" y="228600"/>
            <a:ext cx="10058400" cy="7543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53" y="37719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45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936" y="228600"/>
            <a:ext cx="10058400" cy="7543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9278" y="-4057843"/>
            <a:ext cx="10058400" cy="7543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564" y="482531"/>
            <a:ext cx="8009136" cy="600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81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543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479" y="4516709"/>
            <a:ext cx="4340921" cy="325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71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285" y="2520616"/>
            <a:ext cx="10058400" cy="754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842" y="5672890"/>
            <a:ext cx="10058400" cy="754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716" y="1176924"/>
            <a:ext cx="10058400" cy="754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14" y="0"/>
            <a:ext cx="10058400" cy="754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316" y="706144"/>
            <a:ext cx="4240074" cy="31800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410" y="2954671"/>
            <a:ext cx="6598263" cy="494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97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152" y="3157406"/>
            <a:ext cx="7279780" cy="54598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532" y="-614494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0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6" y="228600"/>
            <a:ext cx="10058400" cy="7543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71" y="3407042"/>
            <a:ext cx="6919361" cy="518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98513"/>
            <a:ext cx="9051925" cy="1295400"/>
          </a:xfrm>
        </p:spPr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graphicFrame>
        <p:nvGraphicFramePr>
          <p:cNvPr id="4" name="Diagram 3"/>
          <p:cNvGraphicFramePr>
            <a:graphicFrameLocks/>
          </p:cNvGraphicFramePr>
          <p:nvPr/>
        </p:nvGraphicFramePr>
        <p:xfrm>
          <a:off x="1177871" y="2201293"/>
          <a:ext cx="7718156" cy="4881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1166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Asset Condition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046153"/>
              </p:ext>
            </p:extLst>
          </p:nvPr>
        </p:nvGraphicFramePr>
        <p:xfrm>
          <a:off x="2030278" y="2324745"/>
          <a:ext cx="6757261" cy="4610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2217"/>
                <a:gridCol w="1927241"/>
                <a:gridCol w="1797803"/>
              </a:tblGrid>
              <a:tr h="10215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Category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Frequency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Percent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54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Good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815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</a:rPr>
                        <a:t>63%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54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Fair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399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</a:rPr>
                        <a:t>31%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54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Poor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73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</a:rPr>
                        <a:t>6%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54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2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2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10215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Assessed </a:t>
                      </a:r>
                      <a:r>
                        <a:rPr lang="en-US" sz="2800" dirty="0" smtClean="0">
                          <a:effectLst/>
                        </a:rPr>
                        <a:t>Points – City of Dania Beach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1287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2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3931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= $460,000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of this could be CDBG funds</a:t>
            </a:r>
          </a:p>
          <a:p>
            <a:r>
              <a:rPr lang="en-US" dirty="0" smtClean="0"/>
              <a:t>CRA Funds</a:t>
            </a:r>
          </a:p>
          <a:p>
            <a:r>
              <a:rPr lang="en-US" dirty="0" smtClean="0"/>
              <a:t>Storm water Funds</a:t>
            </a:r>
          </a:p>
          <a:p>
            <a:r>
              <a:rPr lang="en-US" dirty="0" smtClean="0"/>
              <a:t>General Maintenance dollars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137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797966"/>
            <a:ext cx="2961249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Limits of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2193544"/>
            <a:ext cx="3921033" cy="4974336"/>
          </a:xfrm>
        </p:spPr>
        <p:txBody>
          <a:bodyPr/>
          <a:lstStyle/>
          <a:p>
            <a:r>
              <a:rPr lang="en-US" dirty="0" smtClean="0"/>
              <a:t>Downtown Area</a:t>
            </a:r>
          </a:p>
          <a:p>
            <a:r>
              <a:rPr lang="en-US" dirty="0" smtClean="0"/>
              <a:t>FEC Tracks to NE/SE 1</a:t>
            </a:r>
            <a:r>
              <a:rPr lang="en-US" baseline="30000" dirty="0" smtClean="0"/>
              <a:t>st</a:t>
            </a:r>
            <a:r>
              <a:rPr lang="en-US" dirty="0" smtClean="0"/>
              <a:t> Ave, including both sides of Road</a:t>
            </a:r>
          </a:p>
          <a:p>
            <a:r>
              <a:rPr lang="en-US" dirty="0" err="1" smtClean="0"/>
              <a:t>Stirling</a:t>
            </a:r>
            <a:r>
              <a:rPr lang="en-US" dirty="0" smtClean="0"/>
              <a:t> Rd to Griffin Rd.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130" y="-71452"/>
            <a:ext cx="6399413" cy="78438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6061167" y="431074"/>
            <a:ext cx="1561010" cy="6736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530046" y="2521131"/>
            <a:ext cx="117565" cy="4646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61166" y="7167880"/>
            <a:ext cx="25864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8075022" y="431074"/>
            <a:ext cx="71847" cy="20690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146869" y="2500085"/>
            <a:ext cx="38317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67897" y="431074"/>
            <a:ext cx="38317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568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03744" y="2455065"/>
            <a:ext cx="1932137" cy="136600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Blue= new sidewalks</a:t>
            </a:r>
          </a:p>
          <a:p>
            <a:r>
              <a:rPr lang="en-US" dirty="0" smtClean="0"/>
              <a:t>White = new curbs</a:t>
            </a:r>
          </a:p>
          <a:p>
            <a:r>
              <a:rPr lang="en-US" dirty="0" smtClean="0"/>
              <a:t>Green = </a:t>
            </a:r>
            <a:r>
              <a:rPr lang="en-US" dirty="0" err="1" smtClean="0"/>
              <a:t>Bioswale</a:t>
            </a:r>
            <a:endParaRPr lang="en-US" dirty="0" smtClean="0"/>
          </a:p>
          <a:p>
            <a:r>
              <a:rPr lang="en-US" dirty="0" smtClean="0"/>
              <a:t>Hatching = Pavers</a:t>
            </a:r>
          </a:p>
          <a:p>
            <a:r>
              <a:rPr lang="en-US" dirty="0" smtClean="0"/>
              <a:t>Orange = crosswalk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-675097" y="955249"/>
            <a:ext cx="8395846" cy="672974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441331" y="998596"/>
            <a:ext cx="5165794" cy="4940018"/>
            <a:chOff x="3383364" y="-424053"/>
            <a:chExt cx="6261568" cy="5987900"/>
          </a:xfrm>
        </p:grpSpPr>
        <p:sp>
          <p:nvSpPr>
            <p:cNvPr id="5" name="Rectangle 4"/>
            <p:cNvSpPr/>
            <p:nvPr/>
          </p:nvSpPr>
          <p:spPr>
            <a:xfrm flipH="1">
              <a:off x="6466342" y="1604113"/>
              <a:ext cx="45719" cy="3155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15842" y="-424053"/>
              <a:ext cx="55472" cy="51865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095359" y="880331"/>
              <a:ext cx="45719" cy="3755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943653" y="4538265"/>
              <a:ext cx="278191" cy="99653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11" name="Trapezoid 10"/>
            <p:cNvSpPr/>
            <p:nvPr/>
          </p:nvSpPr>
          <p:spPr>
            <a:xfrm rot="10800000">
              <a:off x="5096785" y="4785787"/>
              <a:ext cx="1369557" cy="204074"/>
            </a:xfrm>
            <a:prstGeom prst="trapezoid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12" name="Trapezoid 11"/>
            <p:cNvSpPr/>
            <p:nvPr/>
          </p:nvSpPr>
          <p:spPr>
            <a:xfrm rot="10800000">
              <a:off x="3468176" y="4775113"/>
              <a:ext cx="1231423" cy="228918"/>
            </a:xfrm>
            <a:prstGeom prst="trapezoid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68175" y="4683038"/>
              <a:ext cx="2952449" cy="7655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14" name="Trapezoid 13"/>
            <p:cNvSpPr/>
            <p:nvPr/>
          </p:nvSpPr>
          <p:spPr>
            <a:xfrm>
              <a:off x="7262259" y="5274279"/>
              <a:ext cx="2382673" cy="192184"/>
            </a:xfrm>
            <a:prstGeom prst="trapezoid">
              <a:avLst/>
            </a:prstGeom>
            <a:blipFill>
              <a:blip r:embed="rId3"/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15" name="Trapezoid 14"/>
            <p:cNvSpPr/>
            <p:nvPr/>
          </p:nvSpPr>
          <p:spPr>
            <a:xfrm rot="10800000">
              <a:off x="5438692" y="5370371"/>
              <a:ext cx="875264" cy="193475"/>
            </a:xfrm>
            <a:prstGeom prst="trapezoid">
              <a:avLst/>
            </a:prstGeom>
            <a:blipFill>
              <a:blip r:embed="rId3"/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16" name="Trapezoid 15"/>
            <p:cNvSpPr/>
            <p:nvPr/>
          </p:nvSpPr>
          <p:spPr>
            <a:xfrm rot="10800000">
              <a:off x="3383364" y="5349875"/>
              <a:ext cx="875264" cy="193475"/>
            </a:xfrm>
            <a:prstGeom prst="trapezoid">
              <a:avLst/>
            </a:prstGeom>
            <a:blipFill>
              <a:blip r:embed="rId3"/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17" name="Trapezoid 16"/>
            <p:cNvSpPr/>
            <p:nvPr/>
          </p:nvSpPr>
          <p:spPr>
            <a:xfrm rot="10800000">
              <a:off x="4411028" y="5362392"/>
              <a:ext cx="875264" cy="193475"/>
            </a:xfrm>
            <a:prstGeom prst="trapezoid">
              <a:avLst/>
            </a:prstGeom>
            <a:blipFill>
              <a:blip r:embed="rId3"/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18" name="Trapezoid 17"/>
            <p:cNvSpPr/>
            <p:nvPr/>
          </p:nvSpPr>
          <p:spPr>
            <a:xfrm>
              <a:off x="4248730" y="5349875"/>
              <a:ext cx="162297" cy="213972"/>
            </a:xfrm>
            <a:prstGeom prst="trapezoi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19" name="Trapezoid 18"/>
            <p:cNvSpPr/>
            <p:nvPr/>
          </p:nvSpPr>
          <p:spPr>
            <a:xfrm>
              <a:off x="5286292" y="5349875"/>
              <a:ext cx="162297" cy="213972"/>
            </a:xfrm>
            <a:prstGeom prst="trapezoi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20" name="Rectangle 19"/>
            <p:cNvSpPr/>
            <p:nvPr/>
          </p:nvSpPr>
          <p:spPr>
            <a:xfrm flipH="1">
              <a:off x="3487267" y="5422759"/>
              <a:ext cx="58393" cy="4770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21814" y="4666494"/>
              <a:ext cx="692625" cy="128229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136106" y="328804"/>
              <a:ext cx="55472" cy="433769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</p:grpSp>
    </p:spTree>
    <p:extLst>
      <p:ext uri="{BB962C8B-B14F-4D97-AF65-F5344CB8AC3E}">
        <p14:creationId xmlns:p14="http://schemas.microsoft.com/office/powerpoint/2010/main" val="248502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0088" y="-1982012"/>
            <a:ext cx="13058575" cy="1141990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611314" y="7083278"/>
            <a:ext cx="4835769" cy="1692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233246" y="3735559"/>
            <a:ext cx="1269021" cy="3213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8349759" y="1232683"/>
            <a:ext cx="407379" cy="1475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rapezoid 10"/>
          <p:cNvSpPr/>
          <p:nvPr/>
        </p:nvSpPr>
        <p:spPr>
          <a:xfrm rot="10800000">
            <a:off x="5401898" y="7438800"/>
            <a:ext cx="722093" cy="159617"/>
          </a:xfrm>
          <a:prstGeom prst="trapezoid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2" name="Trapezoid 11"/>
          <p:cNvSpPr/>
          <p:nvPr/>
        </p:nvSpPr>
        <p:spPr>
          <a:xfrm rot="10800000">
            <a:off x="4449961" y="7453258"/>
            <a:ext cx="722093" cy="159617"/>
          </a:xfrm>
          <a:prstGeom prst="trapezoid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3" name="Trapezoid 12"/>
          <p:cNvSpPr/>
          <p:nvPr/>
        </p:nvSpPr>
        <p:spPr>
          <a:xfrm rot="10800000">
            <a:off x="3498023" y="7453257"/>
            <a:ext cx="722093" cy="159617"/>
          </a:xfrm>
          <a:prstGeom prst="trapezoid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cxnSp>
        <p:nvCxnSpPr>
          <p:cNvPr id="16" name="Straight Connector 15"/>
          <p:cNvCxnSpPr/>
          <p:nvPr/>
        </p:nvCxnSpPr>
        <p:spPr>
          <a:xfrm>
            <a:off x="8106508" y="1232683"/>
            <a:ext cx="1448972" cy="5715905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011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15461" y="-1288601"/>
            <a:ext cx="10849707" cy="94882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2410" y="6883391"/>
            <a:ext cx="1251513" cy="150455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932985" y="6734908"/>
            <a:ext cx="767861" cy="148483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198077" y="3991709"/>
            <a:ext cx="791308" cy="17057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604846" y="3024555"/>
            <a:ext cx="1151793" cy="52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1244058" flipH="1">
            <a:off x="3430938" y="2730388"/>
            <a:ext cx="144951" cy="60461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043246" y="3050931"/>
            <a:ext cx="1579042" cy="527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 rot="21006616" flipH="1">
            <a:off x="7612104" y="2662267"/>
            <a:ext cx="135088" cy="64882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3785088" y="387660"/>
            <a:ext cx="791308" cy="17057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576396" y="387660"/>
            <a:ext cx="20938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7801907" y="3317868"/>
            <a:ext cx="1128907" cy="33707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7198516" y="387660"/>
            <a:ext cx="2502331" cy="6421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6945037" y="407975"/>
            <a:ext cx="677251" cy="22475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167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$450,000 in maintenance needs today</a:t>
            </a:r>
          </a:p>
          <a:p>
            <a:r>
              <a:rPr lang="en-US" dirty="0" smtClean="0"/>
              <a:t>Part of Oasis 9 = $80,000</a:t>
            </a:r>
          </a:p>
          <a:p>
            <a:r>
              <a:rPr lang="en-US" dirty="0" smtClean="0"/>
              <a:t>Curbing - $60,000</a:t>
            </a:r>
          </a:p>
          <a:p>
            <a:r>
              <a:rPr lang="en-US" dirty="0" smtClean="0"/>
              <a:t>Sidewalk upgrades - $70,000</a:t>
            </a:r>
          </a:p>
          <a:p>
            <a:r>
              <a:rPr lang="en-US" dirty="0" smtClean="0"/>
              <a:t>Pavement - $75,000</a:t>
            </a:r>
          </a:p>
          <a:p>
            <a:r>
              <a:rPr lang="en-US" dirty="0" smtClean="0"/>
              <a:t>Storm water - $30,000</a:t>
            </a:r>
          </a:p>
          <a:p>
            <a:r>
              <a:rPr lang="en-US" dirty="0" smtClean="0"/>
              <a:t>Water Main - $ 35,000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28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319" y="93560"/>
            <a:ext cx="9340649" cy="1257300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 – </a:t>
            </a:r>
            <a:br>
              <a:rPr lang="en-US" dirty="0"/>
            </a:br>
            <a:r>
              <a:rPr lang="en-US" dirty="0"/>
              <a:t>FAU: Mobile </a:t>
            </a:r>
            <a:r>
              <a:rPr lang="en-US" dirty="0" smtClean="0"/>
              <a:t>Mapping for the future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599" y="1694502"/>
            <a:ext cx="7203981" cy="449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0" y="1350860"/>
            <a:ext cx="3227070" cy="340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989" y="3942022"/>
            <a:ext cx="3604260" cy="343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2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513398" y="425133"/>
            <a:ext cx="9052560" cy="1257300"/>
          </a:xfrm>
        </p:spPr>
        <p:txBody>
          <a:bodyPr/>
          <a:lstStyle/>
          <a:p>
            <a:pPr eaLnBrk="1" hangingPunct="1"/>
            <a:r>
              <a:rPr lang="en-US" altLang="en-US" smtClean="0"/>
              <a:t>Questions?</a:t>
            </a:r>
          </a:p>
        </p:txBody>
      </p:sp>
      <p:pic>
        <p:nvPicPr>
          <p:cNvPr id="32772" name="Picture 7" descr="C:\Users\Owner\Desktop\Dell Laptop\My Pictures\2015 Fall\Oct RMNP\IMG_782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" y="1643781"/>
            <a:ext cx="8130540" cy="5420360"/>
          </a:xfrm>
          <a:noFill/>
        </p:spPr>
      </p:pic>
      <p:pic>
        <p:nvPicPr>
          <p:cNvPr id="32773" name="Picture 2" descr="Dania Bea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470" y="1518118"/>
            <a:ext cx="1522730" cy="152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8" y="6283091"/>
            <a:ext cx="3200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0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City assets on the surface</a:t>
            </a:r>
          </a:p>
          <a:p>
            <a:r>
              <a:rPr lang="en-US" dirty="0" smtClean="0"/>
              <a:t>Assess condition of those assets</a:t>
            </a:r>
          </a:p>
          <a:p>
            <a:r>
              <a:rPr lang="en-US" dirty="0" smtClean="0"/>
              <a:t>Collect information on other assets</a:t>
            </a:r>
          </a:p>
          <a:p>
            <a:r>
              <a:rPr lang="en-US" dirty="0" smtClean="0"/>
              <a:t>Identify maintenance needs</a:t>
            </a:r>
          </a:p>
          <a:p>
            <a:r>
              <a:rPr lang="en-US" dirty="0" smtClean="0"/>
              <a:t>Identify areas for improvements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217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63"/>
          <a:stretch/>
        </p:blipFill>
        <p:spPr bwMode="auto">
          <a:xfrm>
            <a:off x="204163" y="1"/>
            <a:ext cx="9648078" cy="777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28412" y="542419"/>
            <a:ext cx="2213046" cy="2938462"/>
          </a:xfrm>
          <a:prstGeom prst="rect">
            <a:avLst/>
          </a:prstGeom>
        </p:spPr>
        <p:txBody>
          <a:bodyPr vert="horz" lIns="0" tIns="50941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Created an on-line tool from phones with mobile RTK-GPS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639" y="823205"/>
            <a:ext cx="1440001" cy="612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>
          <a:blip r:embed="rId5" cstate="print"/>
          <a:srcRect t="24138" b="27827"/>
          <a:stretch>
            <a:fillRect/>
          </a:stretch>
        </p:blipFill>
        <p:spPr bwMode="auto">
          <a:xfrm>
            <a:off x="4105856" y="2968619"/>
            <a:ext cx="3328783" cy="327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701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Data was gathered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Roadways, </a:t>
            </a:r>
          </a:p>
          <a:p>
            <a:pPr lvl="0"/>
            <a:r>
              <a:rPr lang="en-US" dirty="0"/>
              <a:t>Curb locations, </a:t>
            </a:r>
          </a:p>
          <a:p>
            <a:pPr lvl="0"/>
            <a:r>
              <a:rPr lang="en-US" dirty="0"/>
              <a:t>Sidewalk limits, </a:t>
            </a:r>
          </a:p>
          <a:p>
            <a:pPr lvl="0"/>
            <a:r>
              <a:rPr lang="en-US" dirty="0"/>
              <a:t>Street Signs, </a:t>
            </a:r>
          </a:p>
          <a:p>
            <a:pPr lvl="0"/>
            <a:r>
              <a:rPr lang="en-US" dirty="0"/>
              <a:t>Water Main (as defined by valve box locations), </a:t>
            </a:r>
          </a:p>
          <a:p>
            <a:pPr lvl="0"/>
            <a:r>
              <a:rPr lang="en-US" dirty="0"/>
              <a:t>Sewer Lines (as defined by manhole locations), </a:t>
            </a:r>
          </a:p>
          <a:p>
            <a:pPr lvl="0"/>
            <a:r>
              <a:rPr lang="en-US" dirty="0"/>
              <a:t>Service laterals and meters</a:t>
            </a:r>
          </a:p>
          <a:p>
            <a:pPr lvl="0"/>
            <a:r>
              <a:rPr lang="en-US" dirty="0"/>
              <a:t>Storm water catch basins, </a:t>
            </a:r>
          </a:p>
          <a:p>
            <a:pPr lvl="0"/>
            <a:r>
              <a:rPr lang="en-US" dirty="0"/>
              <a:t>Green Infrastructure, </a:t>
            </a:r>
          </a:p>
          <a:p>
            <a:pPr lvl="0"/>
            <a:r>
              <a:rPr lang="en-US" dirty="0"/>
              <a:t>Location of poles, street lights, and traffic devices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562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Assessment Rating System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934720" y="2093366"/>
            <a:ext cx="7962900" cy="5088857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marL="318383" indent="-318383">
              <a:buFont typeface="Arial" panose="020B0604020202020204" pitchFamily="34" charset="0"/>
              <a:buChar char="•"/>
            </a:pPr>
            <a:r>
              <a:rPr lang="en-US" sz="3600" b="1" dirty="0" smtClean="0">
                <a:latin typeface="+mj-lt"/>
              </a:rPr>
              <a:t>Good</a:t>
            </a:r>
          </a:p>
          <a:p>
            <a:pPr marL="827795" lvl="1" indent="-318383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j-lt"/>
              </a:rPr>
              <a:t>No repair needed for 3 to 5 years</a:t>
            </a:r>
          </a:p>
          <a:p>
            <a:pPr marL="827795" lvl="1" indent="-318383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j-lt"/>
              </a:rPr>
              <a:t>This time could be extended after more data over time is collected.   </a:t>
            </a:r>
          </a:p>
          <a:p>
            <a:pPr marL="318383" indent="-318383">
              <a:buFont typeface="Arial" panose="020B0604020202020204" pitchFamily="34" charset="0"/>
              <a:buChar char="•"/>
            </a:pPr>
            <a:r>
              <a:rPr lang="en-US" sz="3600" b="1" dirty="0" smtClean="0">
                <a:latin typeface="+mj-lt"/>
              </a:rPr>
              <a:t>Fair</a:t>
            </a:r>
          </a:p>
          <a:p>
            <a:pPr marL="827795" lvl="1" indent="-318383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j-lt"/>
              </a:rPr>
              <a:t>Repair could be needed in 1 to 3 years</a:t>
            </a:r>
          </a:p>
          <a:p>
            <a:pPr marL="318383" indent="-318383">
              <a:buFont typeface="Arial" panose="020B0604020202020204" pitchFamily="34" charset="0"/>
              <a:buChar char="•"/>
            </a:pPr>
            <a:r>
              <a:rPr lang="en-US" sz="3600" b="1" dirty="0" smtClean="0">
                <a:latin typeface="+mj-lt"/>
              </a:rPr>
              <a:t>Poor</a:t>
            </a:r>
          </a:p>
          <a:p>
            <a:pPr marL="827795" lvl="1" indent="-318383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+mj-lt"/>
              </a:rPr>
              <a:t>Repaired needed this year</a:t>
            </a:r>
          </a:p>
        </p:txBody>
      </p:sp>
    </p:spTree>
    <p:extLst>
      <p:ext uri="{BB962C8B-B14F-4D97-AF65-F5344CB8AC3E}">
        <p14:creationId xmlns:p14="http://schemas.microsoft.com/office/powerpoint/2010/main" val="346276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98513"/>
            <a:ext cx="3636963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Mapping Assets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117" y="261937"/>
            <a:ext cx="5409565" cy="7400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036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Assets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5414079"/>
              </p:ext>
            </p:extLst>
          </p:nvPr>
        </p:nvGraphicFramePr>
        <p:xfrm>
          <a:off x="1456839" y="1372513"/>
          <a:ext cx="7206714" cy="59744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0694"/>
                <a:gridCol w="1022888"/>
                <a:gridCol w="170481"/>
                <a:gridCol w="2231756"/>
                <a:gridCol w="897560"/>
                <a:gridCol w="63335"/>
              </a:tblGrid>
              <a:tr h="2976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Asset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Number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Asset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Number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76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Backflow DW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Manhole Elect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8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Bike Lock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Manhole SS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976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Bus Bench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Meter DW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976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Catch Basin SW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Observation Well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976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Cleanout SS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Pole Elect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69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Control Box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Pole W\ Transformer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8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Crosswalk Signal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Pull Box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69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Curb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Reclaimed Water Box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976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Curb Inlet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Sidewalk/Curb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8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Do Not Enter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Sign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976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Fire Zone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Stop Light Pole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8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Riser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Stop Sign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8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One Way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Street Light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053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Bollard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Swale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8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Electric Meter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Transformer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976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Fiber Optic Riser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Trash Can City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8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Fire Hydrant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Valve DW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8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Fire Sprinkler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Valve Gas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053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Irrigation Control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35" marR="3793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Yield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5" marR="379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722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2193544"/>
            <a:ext cx="2887980" cy="4974336"/>
          </a:xfrm>
        </p:spPr>
        <p:txBody>
          <a:bodyPr/>
          <a:lstStyle/>
          <a:p>
            <a:r>
              <a:rPr lang="en-US" dirty="0" smtClean="0"/>
              <a:t>Red Dots need work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270" y="5080"/>
            <a:ext cx="5853430" cy="7767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5707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899</TotalTime>
  <Words>447</Words>
  <Application>Microsoft Office PowerPoint</Application>
  <PresentationFormat>Custom</PresentationFormat>
  <Paragraphs>184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Flow</vt:lpstr>
      <vt:lpstr>Dania Beach Downtown Asset Management and Assessment</vt:lpstr>
      <vt:lpstr>Limits of Study</vt:lpstr>
      <vt:lpstr>Goals of Study</vt:lpstr>
      <vt:lpstr>PowerPoint Presentation</vt:lpstr>
      <vt:lpstr>What Data was gathered</vt:lpstr>
      <vt:lpstr>Assessment Rating System</vt:lpstr>
      <vt:lpstr>Mapping Assets </vt:lpstr>
      <vt:lpstr>Assets </vt:lpstr>
      <vt:lpstr>Condition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Process</vt:lpstr>
      <vt:lpstr>Summary of Asset Condition </vt:lpstr>
      <vt:lpstr>Cost = $460,000</vt:lpstr>
      <vt:lpstr>PowerPoint Presentation</vt:lpstr>
      <vt:lpstr>PowerPoint Presentation</vt:lpstr>
      <vt:lpstr>PowerPoint Presentation</vt:lpstr>
      <vt:lpstr>Improvements </vt:lpstr>
      <vt:lpstr>Experiment –  FAU: Mobile Mapping for the future</vt:lpstr>
      <vt:lpstr>Questions?</vt:lpstr>
    </vt:vector>
  </TitlesOfParts>
  <Company>Chen Moore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Davie Stormwater Modeling Update- GIS Exhibit</dc:title>
  <dc:creator>Allie Kiever</dc:creator>
  <cp:lastModifiedBy>Stilson, Louise</cp:lastModifiedBy>
  <cp:revision>65</cp:revision>
  <dcterms:created xsi:type="dcterms:W3CDTF">2014-08-29T18:34:21Z</dcterms:created>
  <dcterms:modified xsi:type="dcterms:W3CDTF">2016-02-26T14:41:40Z</dcterms:modified>
</cp:coreProperties>
</file>